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5.xml" ContentType="application/vnd.openxmlformats-officedocument.presentationml.slide+xml"/>
  <Override PartName="/ppt/slides/slide24.xml" ContentType="application/vnd.openxmlformats-officedocument.presentationml.slide+xml"/>
  <Override PartName="/ppt/slides/slide19.xml" ContentType="application/vnd.openxmlformats-officedocument.presentationml.slide+xml"/>
  <Override PartName="/ppt/slides/slide23.xml" ContentType="application/vnd.openxmlformats-officedocument.presentationml.slide+xml"/>
  <Override PartName="/ppt/slides/slide20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0"/>
  </p:notesMasterIdLst>
  <p:sldIdLst>
    <p:sldId id="256" r:id="rId2"/>
    <p:sldId id="268" r:id="rId3"/>
    <p:sldId id="271" r:id="rId4"/>
    <p:sldId id="262" r:id="rId5"/>
    <p:sldId id="263" r:id="rId6"/>
    <p:sldId id="264" r:id="rId7"/>
    <p:sldId id="265" r:id="rId8"/>
    <p:sldId id="266" r:id="rId9"/>
    <p:sldId id="270" r:id="rId10"/>
    <p:sldId id="267" r:id="rId11"/>
    <p:sldId id="287" r:id="rId12"/>
    <p:sldId id="272" r:id="rId13"/>
    <p:sldId id="288" r:id="rId14"/>
    <p:sldId id="273" r:id="rId15"/>
    <p:sldId id="289" r:id="rId16"/>
    <p:sldId id="274" r:id="rId17"/>
    <p:sldId id="290" r:id="rId18"/>
    <p:sldId id="278" r:id="rId19"/>
    <p:sldId id="291" r:id="rId20"/>
    <p:sldId id="275" r:id="rId21"/>
    <p:sldId id="292" r:id="rId22"/>
    <p:sldId id="276" r:id="rId23"/>
    <p:sldId id="293" r:id="rId24"/>
    <p:sldId id="277" r:id="rId25"/>
    <p:sldId id="294" r:id="rId26"/>
    <p:sldId id="285" r:id="rId27"/>
    <p:sldId id="295" r:id="rId28"/>
    <p:sldId id="296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25" autoAdjust="0"/>
    <p:restoredTop sz="94660"/>
  </p:normalViewPr>
  <p:slideViewPr>
    <p:cSldViewPr>
      <p:cViewPr>
        <p:scale>
          <a:sx n="76" d="100"/>
          <a:sy n="76" d="100"/>
        </p:scale>
        <p:origin x="-1188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7C5B1-9355-463A-AE6E-D4EABA8D072D}" type="datetimeFigureOut">
              <a:rPr lang="ru-RU" smtClean="0"/>
              <a:pPr/>
              <a:t>09.03.2017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4FE5FC-5039-4F44-B6F8-0B703829D87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4794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FE5FC-5039-4F44-B6F8-0B703829D87E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0A3A-E05C-4F5A-B3E5-1B7A042327BF}" type="datetimeFigureOut">
              <a:rPr lang="ru-RU" smtClean="0"/>
              <a:pPr/>
              <a:t>09.03.2017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72E0-0E9B-4FF8-AE8E-53801FF1CA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0A3A-E05C-4F5A-B3E5-1B7A042327BF}" type="datetimeFigureOut">
              <a:rPr lang="ru-RU" smtClean="0"/>
              <a:pPr/>
              <a:t>09.03.2017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72E0-0E9B-4FF8-AE8E-53801FF1CA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0A3A-E05C-4F5A-B3E5-1B7A042327BF}" type="datetimeFigureOut">
              <a:rPr lang="ru-RU" smtClean="0"/>
              <a:pPr/>
              <a:t>09.03.2017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72E0-0E9B-4FF8-AE8E-53801FF1CA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0A3A-E05C-4F5A-B3E5-1B7A042327BF}" type="datetimeFigureOut">
              <a:rPr lang="ru-RU" smtClean="0"/>
              <a:pPr/>
              <a:t>09.03.2017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72E0-0E9B-4FF8-AE8E-53801FF1CA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0A3A-E05C-4F5A-B3E5-1B7A042327BF}" type="datetimeFigureOut">
              <a:rPr lang="ru-RU" smtClean="0"/>
              <a:pPr/>
              <a:t>09.03.2017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72E0-0E9B-4FF8-AE8E-53801FF1CA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0A3A-E05C-4F5A-B3E5-1B7A042327BF}" type="datetimeFigureOut">
              <a:rPr lang="ru-RU" smtClean="0"/>
              <a:pPr/>
              <a:t>09.03.2017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72E0-0E9B-4FF8-AE8E-53801FF1CA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0A3A-E05C-4F5A-B3E5-1B7A042327BF}" type="datetimeFigureOut">
              <a:rPr lang="ru-RU" smtClean="0"/>
              <a:pPr/>
              <a:t>09.03.2017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72E0-0E9B-4FF8-AE8E-53801FF1CA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0A3A-E05C-4F5A-B3E5-1B7A042327BF}" type="datetimeFigureOut">
              <a:rPr lang="ru-RU" smtClean="0"/>
              <a:pPr/>
              <a:t>09.03.2017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72E0-0E9B-4FF8-AE8E-53801FF1CA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0A3A-E05C-4F5A-B3E5-1B7A042327BF}" type="datetimeFigureOut">
              <a:rPr lang="ru-RU" smtClean="0"/>
              <a:pPr/>
              <a:t>09.03.2017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72E0-0E9B-4FF8-AE8E-53801FF1CA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0A3A-E05C-4F5A-B3E5-1B7A042327BF}" type="datetimeFigureOut">
              <a:rPr lang="ru-RU" smtClean="0"/>
              <a:pPr/>
              <a:t>09.03.2017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72E0-0E9B-4FF8-AE8E-53801FF1CA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0A3A-E05C-4F5A-B3E5-1B7A042327BF}" type="datetimeFigureOut">
              <a:rPr lang="ru-RU" smtClean="0"/>
              <a:pPr/>
              <a:t>09.03.2017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72E0-0E9B-4FF8-AE8E-53801FF1CA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D0A3A-E05C-4F5A-B3E5-1B7A042327BF}" type="datetimeFigureOut">
              <a:rPr lang="ru-RU" smtClean="0"/>
              <a:pPr/>
              <a:t>09.03.2017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E72E0-0E9B-4FF8-AE8E-53801FF1CA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about/company/structure/#a03" TargetMode="External"/><Relationship Id="rId2" Type="http://schemas.openxmlformats.org/officeDocument/2006/relationships/hyperlink" Target="http://www.consultant.ru/about/company/history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hyperlink" Target="http://www.consultant.ru/about/preferences/tech/" TargetMode="External"/><Relationship Id="rId4" Type="http://schemas.openxmlformats.org/officeDocument/2006/relationships/hyperlink" Target="http://www.consultant.ru/about/software/cons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textis.ru/wp-content/uploads/2016/03/piar-tekst-opredeleniya-osobennosti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7772400" cy="2071702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3100" b="1" dirty="0" smtClean="0"/>
              <a:t>PR-тексты</a:t>
            </a:r>
            <a:r>
              <a:rPr lang="ru-RU" sz="2700" dirty="0" smtClean="0"/>
              <a:t> </a:t>
            </a:r>
            <a:r>
              <a:rPr lang="ru-RU" sz="2700" dirty="0"/>
              <a:t>– это один из самых эффективных инструментов для формирования положительного имиджа </a:t>
            </a:r>
            <a:r>
              <a:rPr lang="ru-RU" sz="2700" dirty="0" smtClean="0"/>
              <a:t>. </a:t>
            </a:r>
            <a:r>
              <a:rPr lang="ru-RU" sz="2700" dirty="0"/>
              <a:t>Они позволяют стать ближе к </a:t>
            </a:r>
            <a:r>
              <a:rPr lang="ru-RU" sz="2700" dirty="0" smtClean="0"/>
              <a:t>целевой </a:t>
            </a:r>
            <a:r>
              <a:rPr lang="ru-RU" sz="2700" dirty="0"/>
              <a:t>аудитории, вызвать у неё доверие и таким образом увеличить продажи.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://bckspc.com/wp-content/uploads/2014/12/BC-PR-bollocks-pic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428868"/>
            <a:ext cx="8072494" cy="4000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Жанровая классификация PR-текстов</a:t>
            </a:r>
            <a:br>
              <a:rPr lang="ru-RU" sz="3200" b="1" dirty="0" smtClean="0"/>
            </a:br>
            <a:endParaRPr lang="ru-RU" sz="32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Первичные PR-тексты</a:t>
            </a:r>
            <a:endParaRPr lang="ru-RU" dirty="0" smtClean="0"/>
          </a:p>
          <a:p>
            <a:pPr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Оперативно-новостные жанры</a:t>
            </a:r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r>
              <a:rPr lang="ru-RU" sz="3600" b="1" dirty="0" smtClean="0"/>
              <a:t>Пресс-релиз (press-release): </a:t>
            </a:r>
            <a:r>
              <a:rPr lang="ru-RU" sz="3600" dirty="0" smtClean="0"/>
              <a:t>любая текстовая новостная информация, предназначенная для СМИ, исходящая от какой-либо организации — базисного субъекта PR. Используется с целью привлечения внимания прессы (журналистов) и «лидеров»различных общественных структур к поиску интересующей дополнительной информации. Является средством формирования информационного имиджа организации, фирмы. Считается также средством распространения рекламной информации.</a:t>
            </a:r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 </a:t>
            </a:r>
            <a:r>
              <a:rPr lang="ru-RU" sz="3600" b="1" dirty="0" smtClean="0"/>
              <a:t>Приглашение</a:t>
            </a:r>
            <a:r>
              <a:rPr lang="ru-RU" sz="3600" dirty="0" smtClean="0"/>
              <a:t>: играет важную роль в создании оптимальной коммуникационной среды компании, фирмы, организации. Используется для установления контактов со СМИ. Цель приглашения — обеспечение участия в новостном событии значимых для базисного субъекта лиц</a:t>
            </a:r>
            <a:endParaRPr lang="ru-RU" sz="3600" dirty="0"/>
          </a:p>
        </p:txBody>
      </p:sp>
      <p:pic>
        <p:nvPicPr>
          <p:cNvPr id="7" name="Рисунок 6" descr="https://cldn0.fiverrcdn.com/fiverr/t_main1/gigs/3428705/original/Press_Releas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714356"/>
            <a:ext cx="464347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928694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Пресс-релиз и приглашение</a:t>
            </a:r>
            <a:r>
              <a:rPr lang="ru-RU" sz="3200" dirty="0" smtClean="0"/>
              <a:t>.(</a:t>
            </a:r>
            <a:r>
              <a:rPr lang="ru-RU" sz="3200" b="1" dirty="0" smtClean="0"/>
              <a:t>Образец)</a:t>
            </a:r>
            <a:endParaRPr lang="ru-RU" sz="3200" b="1" dirty="0"/>
          </a:p>
        </p:txBody>
      </p:sp>
      <p:pic>
        <p:nvPicPr>
          <p:cNvPr id="7" name="Содержимое 6" descr="http://cdn01.ru/files/users/images/d1/40/d1400273ff5d122ac50a4b7906d6fc78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57224" y="1357298"/>
            <a:ext cx="342902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http://uao.mos.ru/pictures/%D0%B9%D1%86%D1%83%D1%86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14876" y="1357298"/>
            <a:ext cx="371477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Исследовательско - новостные жанры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/>
              <a:t>Бэкграундер (backgrounder</a:t>
            </a:r>
            <a:r>
              <a:rPr lang="ru-RU" dirty="0" smtClean="0"/>
              <a:t>): жанр PR-текста, предоставляющего расширенную информацию текущего характера о субъекте PR с целью поддержания паблицитного капитала данного базисного субъекта PR. От пресс-релиза отличается более широким освещением события, не ограниченным в пространственном отношении.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/>
              <a:t>Лист вопросов-ответов (questions and answer form</a:t>
            </a:r>
            <a:r>
              <a:rPr lang="ru-RU" dirty="0" smtClean="0"/>
              <a:t>): жанровая форма PR- текста, позволяющая в форме</a:t>
            </a:r>
          </a:p>
          <a:p>
            <a:pPr>
              <a:buNone/>
            </a:pPr>
            <a:r>
              <a:rPr lang="ru-RU" dirty="0" smtClean="0"/>
              <a:t> ответов на возможные и наиболее </a:t>
            </a:r>
          </a:p>
          <a:p>
            <a:pPr>
              <a:buNone/>
            </a:pPr>
            <a:r>
              <a:rPr lang="ru-RU" dirty="0" smtClean="0"/>
              <a:t>часто задаваемые вопросы </a:t>
            </a:r>
          </a:p>
          <a:p>
            <a:pPr>
              <a:buNone/>
            </a:pPr>
            <a:r>
              <a:rPr lang="ru-RU" dirty="0" smtClean="0"/>
              <a:t>поддерживать паблицитный</a:t>
            </a:r>
          </a:p>
          <a:p>
            <a:pPr>
              <a:buNone/>
            </a:pPr>
            <a:r>
              <a:rPr lang="ru-RU" dirty="0" smtClean="0"/>
              <a:t> капитал организации или фирмы.</a:t>
            </a:r>
          </a:p>
          <a:p>
            <a:pPr>
              <a:buNone/>
            </a:pPr>
            <a:r>
              <a:rPr lang="ru-RU" dirty="0" smtClean="0"/>
              <a:t>Этот PR-текст должен </a:t>
            </a:r>
          </a:p>
          <a:p>
            <a:pPr>
              <a:buNone/>
            </a:pPr>
            <a:r>
              <a:rPr lang="ru-RU" dirty="0" smtClean="0"/>
              <a:t>соответствовать информационным </a:t>
            </a:r>
          </a:p>
          <a:p>
            <a:pPr>
              <a:buNone/>
            </a:pPr>
            <a:r>
              <a:rPr lang="ru-RU" dirty="0" smtClean="0"/>
              <a:t>ожиданиям целевой аудитории PR.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http://becomeablogger.com/wp-content/uploads/2013/04/Question-and-answer-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3000372"/>
            <a:ext cx="392909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Бэкграундер</a:t>
            </a:r>
            <a:r>
              <a:rPr lang="ru-RU" sz="3200" dirty="0" smtClean="0"/>
              <a:t> и</a:t>
            </a:r>
            <a:r>
              <a:rPr lang="ru-RU" sz="3200" b="1" dirty="0" smtClean="0"/>
              <a:t> лист вопросов-ответов </a:t>
            </a:r>
            <a:r>
              <a:rPr lang="ru-RU" sz="3200" dirty="0" smtClean="0"/>
              <a:t>(образец).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85860"/>
            <a:ext cx="4038600" cy="507209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4000" dirty="0" smtClean="0"/>
              <a:t>ОАО «Дальсвязь» - одна из самых крупных компаний на Дальнем Востоке России. </a:t>
            </a:r>
            <a:r>
              <a:rPr lang="ru-RU" sz="3600" dirty="0" smtClean="0"/>
              <a:t>Компания предоставляет услуги связи в семи регионах - Камчатской, Сахалинской, Магаданской, Амурской области, ЕАО, Приморском и Хабаровском краях. ОАО «Дальсвязь» является одной из семи межрегиональных компаний, входящих в состав ОАО «Связьинвест».</a:t>
            </a:r>
          </a:p>
          <a:p>
            <a:pPr>
              <a:buNone/>
            </a:pPr>
            <a:r>
              <a:rPr lang="ru-RU" sz="3600" dirty="0" smtClean="0"/>
              <a:t>ОАО «Связьинвест» - одна из крупнейших телекоммуникационных групп в мире. Региональные компании, входящие в Группу «Связьинвест», являются операторами сетей связи общего пользования с монтированной емкостью более 31,7 млн. номеров (по состоянию на 01.01.2007 года). Компании «Связьинвеста» владеют лицензиями на оказание услуг местной, междугородной и международной телефонной связи, передачи данных; оказывают услуги ISDN, беспроводного абонентского доступа и мобильной связи. Доля ОАО «Связьинвест» в общероссийском объеме услуг связи составляет порядка 42%. Дочерние предприятия ОАО «Связьинвест» контролируют более 90% всей российской номерной емкости.</a:t>
            </a:r>
          </a:p>
          <a:p>
            <a:pPr>
              <a:buNone/>
            </a:pPr>
            <a:r>
              <a:rPr lang="ru-RU" sz="3600" dirty="0" smtClean="0"/>
              <a:t>Компания «Дальсвязь» образована 1 октября 2002 года путем объединения региональных акционерных обществ.</a:t>
            </a:r>
          </a:p>
          <a:p>
            <a:pPr>
              <a:buNone/>
            </a:pPr>
            <a:r>
              <a:rPr lang="ru-RU" sz="3600" dirty="0" smtClean="0"/>
              <a:t>Уставный капитал составляет 2 535 006 440 рублей, разделен на 95 581 421 обыкновенную и 31 168 901 привилегированную акции. Акции компании обращаются в Российской торговой системе и на Московской межбанковской валютной бирже. В компании осуществляется программа АДР 1-го уровня - банком-депозитарием является J.P. Morgan. Основным акционером ОАО "Дальсвязь" является ОАО "Связьинвест" (владеет 50,6% голосующих акций, 38,1% от уставного капитала общества). Иностранные инвесторы владеют более 25 процентов уставного капитала компании.</a:t>
            </a:r>
          </a:p>
          <a:p>
            <a:pPr>
              <a:buNone/>
            </a:pPr>
            <a:r>
              <a:rPr lang="ru-RU" sz="3600" dirty="0" smtClean="0"/>
              <a:t>1 октября 2002 года акционерное общество "Магадансвязьинформ" вошло в состав ОАО «Дальсвязь» на правах Магаданского филиала. Сегодня филиал занимает лидирующие позиции на рынке телекоммуникационных услуг Магаданской области. В его структуру входят:</a:t>
            </a:r>
          </a:p>
          <a:p>
            <a:pPr>
              <a:buNone/>
            </a:pPr>
            <a:r>
              <a:rPr lang="ru-RU" sz="3600" dirty="0" smtClean="0"/>
              <a:t>Централизованный узел электросвязи</a:t>
            </a:r>
          </a:p>
          <a:p>
            <a:pPr>
              <a:buNone/>
            </a:pPr>
            <a:r>
              <a:rPr lang="ru-RU" sz="3600" dirty="0" smtClean="0"/>
              <a:t>Единый расчетно-сервисный центр</a:t>
            </a:r>
          </a:p>
          <a:p>
            <a:pPr>
              <a:buNone/>
            </a:pPr>
            <a:r>
              <a:rPr lang="ru-RU" sz="3600" dirty="0" smtClean="0"/>
              <a:t>Охотский узел электросвязи (обслуживает абонентов Хасынского, Омсукчанского, Северо-Эвенского и Тенькинского районов Магаданской области)</a:t>
            </a:r>
          </a:p>
          <a:p>
            <a:pPr>
              <a:buNone/>
            </a:pPr>
            <a:r>
              <a:rPr lang="ru-RU" sz="3600" dirty="0" smtClean="0"/>
              <a:t>Колымский узел электросвязи (обслуживает абонентов Ягоднинского, Среднеканского и Сусуманского районов Магаданской области).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4" descr="http://thelib.ru/books/00/11/26/00112626/i_031.pn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285860"/>
            <a:ext cx="3775333" cy="484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Фактологические жанры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sz="2200" b="1" dirty="0" smtClean="0"/>
              <a:t>				Факт-лист (fact sheet</a:t>
            </a:r>
            <a:r>
              <a:rPr lang="ru-RU" sz="2200" dirty="0" smtClean="0"/>
              <a:t>): жанр PR-текста в 			виде краткого документа, где отражается 			профиль организации, представляет собой 			факты-подробности новостного события, дополнительные данные о фирме, 	организации. </a:t>
            </a:r>
          </a:p>
          <a:p>
            <a:pPr>
              <a:buNone/>
            </a:pPr>
            <a:endParaRPr lang="ru-RU" sz="2200" b="1" dirty="0" smtClean="0"/>
          </a:p>
          <a:p>
            <a:pPr>
              <a:buNone/>
            </a:pPr>
            <a:r>
              <a:rPr lang="ru-RU" sz="2200" b="1" dirty="0" smtClean="0"/>
              <a:t>Биография</a:t>
            </a:r>
            <a:r>
              <a:rPr lang="ru-RU" sz="2200" dirty="0" smtClean="0"/>
              <a:t>: жанр PR-текста, </a:t>
            </a:r>
          </a:p>
          <a:p>
            <a:pPr>
              <a:buNone/>
            </a:pPr>
            <a:r>
              <a:rPr lang="ru-RU" sz="2200" dirty="0" smtClean="0"/>
              <a:t>предоставляющего опорную</a:t>
            </a:r>
          </a:p>
          <a:p>
            <a:pPr>
              <a:buNone/>
            </a:pPr>
            <a:r>
              <a:rPr lang="ru-RU" sz="2200" dirty="0" smtClean="0"/>
              <a:t> фактическую  информацию </a:t>
            </a:r>
          </a:p>
          <a:p>
            <a:pPr>
              <a:buNone/>
            </a:pPr>
            <a:r>
              <a:rPr lang="ru-RU" sz="2200" dirty="0" smtClean="0"/>
              <a:t>о должностном лице организации, </a:t>
            </a:r>
          </a:p>
          <a:p>
            <a:pPr>
              <a:buNone/>
            </a:pPr>
            <a:r>
              <a:rPr lang="ru-RU" sz="2200" dirty="0" smtClean="0"/>
              <a:t>фирмы, </a:t>
            </a:r>
          </a:p>
          <a:p>
            <a:pPr>
              <a:buNone/>
            </a:pPr>
            <a:r>
              <a:rPr lang="ru-RU" sz="2200" dirty="0" smtClean="0"/>
              <a:t>социально значимой персоне. </a:t>
            </a:r>
          </a:p>
          <a:p>
            <a:pPr>
              <a:buNone/>
            </a:pPr>
            <a:endParaRPr lang="ru-RU" sz="2200" dirty="0" smtClean="0"/>
          </a:p>
          <a:p>
            <a:endParaRPr lang="ru-RU" dirty="0"/>
          </a:p>
        </p:txBody>
      </p:sp>
      <p:pic>
        <p:nvPicPr>
          <p:cNvPr id="8" name="Рисунок 7" descr="http://www.humanrightsfirst.org/sites/default/files/resources/Fact-sheet-resource-image-628x36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71546"/>
            <a:ext cx="242889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900igr.net/datas/obschestvoznanie/Biografija-Putina/0002-002-Biografij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928934"/>
            <a:ext cx="392909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Факт-лист и биография (Образец)</a:t>
            </a:r>
            <a:endParaRPr lang="ru-RU" sz="3200" b="1" dirty="0"/>
          </a:p>
        </p:txBody>
      </p:sp>
      <p:pic>
        <p:nvPicPr>
          <p:cNvPr id="5" name="Содержимое 4" descr="http://s2.docme.ru/store/data/000338184_1-3b1060e224f20f6c7131a8b17b5f9f1c.pn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071546"/>
            <a:ext cx="3786214" cy="505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900igr.net/datas/obschestvoznanie/Biografija-Putina/0002-002-Biografija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071546"/>
            <a:ext cx="442915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Образно-новостные жанры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sz="2400" b="1" dirty="0" smtClean="0"/>
              <a:t>байлайнер (by-liner</a:t>
            </a:r>
            <a:r>
              <a:rPr lang="ru-RU" sz="2400" dirty="0" smtClean="0"/>
              <a:t>): именная </a:t>
            </a:r>
          </a:p>
          <a:p>
            <a:pPr>
              <a:buNone/>
            </a:pPr>
            <a:r>
              <a:rPr lang="ru-RU" sz="2400" dirty="0" smtClean="0"/>
              <a:t>или авторская статья,</a:t>
            </a:r>
          </a:p>
          <a:p>
            <a:pPr>
              <a:buNone/>
            </a:pPr>
            <a:r>
              <a:rPr lang="ru-RU" sz="2400" dirty="0" smtClean="0"/>
              <a:t> написанная PR- специалистом </a:t>
            </a:r>
          </a:p>
          <a:p>
            <a:pPr>
              <a:buNone/>
            </a:pPr>
            <a:r>
              <a:rPr lang="ru-RU" sz="2400" dirty="0" smtClean="0"/>
              <a:t>и мнимо подписанная должностным</a:t>
            </a:r>
          </a:p>
          <a:p>
            <a:pPr>
              <a:buNone/>
            </a:pPr>
            <a:r>
              <a:rPr lang="ru-RU" sz="2400" dirty="0" smtClean="0"/>
              <a:t> лицом фирмы. </a:t>
            </a:r>
          </a:p>
          <a:p>
            <a:pPr>
              <a:buNone/>
            </a:pPr>
            <a:r>
              <a:rPr lang="ru-RU" sz="2400" dirty="0" smtClean="0"/>
              <a:t>(это речь, написанная для</a:t>
            </a:r>
          </a:p>
          <a:p>
            <a:pPr>
              <a:buNone/>
            </a:pPr>
            <a:r>
              <a:rPr lang="ru-RU" sz="2400" dirty="0" smtClean="0"/>
              <a:t> руководителя компании, обращающегося к  целевой аудитории).</a:t>
            </a:r>
          </a:p>
          <a:p>
            <a:pPr>
              <a:buNone/>
            </a:pPr>
            <a:r>
              <a:rPr lang="ru-RU" sz="2400" b="1" dirty="0" smtClean="0"/>
              <a:t>поздравление</a:t>
            </a:r>
            <a:r>
              <a:rPr lang="ru-RU" sz="2400" dirty="0" smtClean="0"/>
              <a:t> —это форма письменного контакта с представителями целевой аудитории, приуроченного к какому-либо событию или дате.</a:t>
            </a:r>
          </a:p>
          <a:p>
            <a:pPr>
              <a:buNone/>
            </a:pPr>
            <a:r>
              <a:rPr lang="ru-RU" sz="2400" b="1" dirty="0" smtClean="0"/>
              <a:t>письмо </a:t>
            </a:r>
            <a:r>
              <a:rPr lang="ru-RU" sz="2400" dirty="0" smtClean="0"/>
              <a:t>— жанровая разновидность PR-текста, представлено в виде обращения, посвященное новостному событию в жизни организации или комментарию вопроса, проблемы; направляемое от первого (должностного) лица организации в адрес узкой целевой группе внутренней общественности</a:t>
            </a:r>
            <a:r>
              <a:rPr lang="ru-RU" dirty="0" smtClean="0"/>
              <a:t>..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Сайт профессионального копирайтера Марии Велес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9" y="785794"/>
            <a:ext cx="364333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Байлайнер и письмо (Образец).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85860"/>
            <a:ext cx="4038600" cy="521497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4000" b="1" dirty="0" smtClean="0"/>
          </a:p>
          <a:p>
            <a:pPr>
              <a:buNone/>
            </a:pPr>
            <a:r>
              <a:rPr lang="ru-RU" sz="4000" b="1" dirty="0" smtClean="0"/>
              <a:t>Уважаемые посетители сайта КонсультантПлюс!</a:t>
            </a:r>
            <a:endParaRPr lang="ru-RU" sz="4000" dirty="0" smtClean="0"/>
          </a:p>
          <a:p>
            <a:pPr>
              <a:buNone/>
            </a:pPr>
            <a:r>
              <a:rPr lang="ru-RU" sz="4000" dirty="0" smtClean="0"/>
              <a:t>Я рад приветствовать вас на правовом сайте компании "КонсультантПлюс". Здесь представлены новости законодательства и "горячие" документы, интернет-версии системы КонсультантПлюс. На сайте вы найдете информацию о продуктах КонсультантПлюс, новых возможностях системы и сервисных услугах для пользователей.</a:t>
            </a:r>
          </a:p>
          <a:p>
            <a:pPr>
              <a:buNone/>
            </a:pPr>
            <a:r>
              <a:rPr lang="ru-RU" sz="4000" dirty="0" smtClean="0">
                <a:hlinkClick r:id="rId2"/>
              </a:rPr>
              <a:t>С 1992 года</a:t>
            </a:r>
            <a:r>
              <a:rPr lang="ru-RU" sz="4000" dirty="0" smtClean="0"/>
              <a:t> наша компания разрабатывает и совершенствуетсправочную правовую систему КонсультантПлюс. Пользователи системы - специалисты, работа которых связана с применением законодательства. Это юристы, бухгалтеры и другие финансовые специалисты. Систему активно используют также руководители организаций, специалисты государственных органов, ученые и студенты.</a:t>
            </a:r>
          </a:p>
          <a:p>
            <a:pPr>
              <a:buNone/>
            </a:pPr>
            <a:r>
              <a:rPr lang="ru-RU" sz="4000" dirty="0" smtClean="0"/>
              <a:t>Свыше </a:t>
            </a:r>
            <a:r>
              <a:rPr lang="ru-RU" sz="4000" dirty="0" smtClean="0">
                <a:hlinkClick r:id="rId3"/>
              </a:rPr>
              <a:t>300 000 организаций</a:t>
            </a:r>
            <a:r>
              <a:rPr lang="ru-RU" sz="4000" dirty="0" smtClean="0"/>
              <a:t> во всех регионах страны, от небольших компаний до крупнейших организаций, выбрали систему КонсультантПлюс в качестве надежного помощника в работе с правовой информацией.</a:t>
            </a:r>
          </a:p>
          <a:p>
            <a:pPr>
              <a:buNone/>
            </a:pPr>
            <a:r>
              <a:rPr lang="ru-RU" sz="4000" dirty="0" smtClean="0"/>
              <a:t>Сегодня система КонсультантПлюс - это:</a:t>
            </a:r>
          </a:p>
          <a:p>
            <a:pPr>
              <a:buNone/>
            </a:pPr>
            <a:r>
              <a:rPr lang="ru-RU" sz="4000" dirty="0" smtClean="0"/>
              <a:t>- крупнейший </a:t>
            </a:r>
            <a:r>
              <a:rPr lang="ru-RU" sz="4000" dirty="0" smtClean="0">
                <a:hlinkClick r:id="rId4"/>
              </a:rPr>
              <a:t>правовой информационный ресурс</a:t>
            </a:r>
            <a:r>
              <a:rPr lang="ru-RU" sz="4000" dirty="0" smtClean="0"/>
              <a:t>. Система включает свыше 101 000 000 документов федерального и регионального законодательства., а также судебных решений, финансовых консультаций, комментариев к законодательству и другой полезной информации;</a:t>
            </a:r>
          </a:p>
          <a:p>
            <a:pPr>
              <a:buNone/>
            </a:pPr>
            <a:r>
              <a:rPr lang="ru-RU" sz="4000" dirty="0" smtClean="0"/>
              <a:t>- </a:t>
            </a:r>
            <a:r>
              <a:rPr lang="ru-RU" sz="4000" dirty="0" smtClean="0">
                <a:hlinkClick r:id="rId5"/>
              </a:rPr>
              <a:t>быстрый и удобный поиск</a:t>
            </a:r>
            <a:r>
              <a:rPr lang="ru-RU" sz="4000" dirty="0" smtClean="0"/>
              <a:t>. В основе КонсультантПлюс лежат современные программные технологии, которые постоянно совершенствуются </a:t>
            </a:r>
          </a:p>
          <a:p>
            <a:pPr>
              <a:buNone/>
            </a:pPr>
            <a:r>
              <a:rPr lang="ru-RU" sz="4000" dirty="0" smtClean="0"/>
              <a:t>- специальные информационные банки - </a:t>
            </a:r>
          </a:p>
          <a:p>
            <a:pPr>
              <a:buNone/>
            </a:pPr>
            <a:r>
              <a:rPr lang="ru-RU" sz="4000" dirty="0" smtClean="0"/>
              <a:t>Пользователи выбирают КонсультантПлюс за надежность во всем: в информации, в технологиях, в сервисе. Именно надежность обеспечивает ведущие позиции КонсультантПлюс на российском рынке справочных правовых систем.</a:t>
            </a:r>
          </a:p>
          <a:p>
            <a:pPr>
              <a:buNone/>
            </a:pPr>
            <a:r>
              <a:rPr lang="ru-RU" sz="4000" dirty="0" smtClean="0"/>
              <a:t>				С уважением,</a:t>
            </a:r>
            <a:br>
              <a:rPr lang="ru-RU" sz="4000" dirty="0" smtClean="0"/>
            </a:br>
            <a:endParaRPr lang="ru-RU" sz="4000" dirty="0" smtClean="0"/>
          </a:p>
          <a:p>
            <a:pPr>
              <a:buNone/>
            </a:pPr>
            <a:r>
              <a:rPr lang="ru-RU" sz="4000" dirty="0" smtClean="0"/>
              <a:t>	Председатель Совета директоров компании "КонсультантПлюс"</a:t>
            </a:r>
            <a:br>
              <a:rPr lang="ru-RU" sz="4000" dirty="0" smtClean="0"/>
            </a:br>
            <a:r>
              <a:rPr lang="ru-RU" sz="4000" dirty="0" smtClean="0"/>
              <a:t>			Д.Б. Новиков</a:t>
            </a:r>
          </a:p>
          <a:p>
            <a:endParaRPr lang="ru-RU" dirty="0"/>
          </a:p>
        </p:txBody>
      </p:sp>
      <p:pic>
        <p:nvPicPr>
          <p:cNvPr id="7" name="Содержимое 6" descr="http://www.uralst.ru/diler/delta.jpg"/>
          <p:cNvPicPr>
            <a:picLocks noGrp="1"/>
          </p:cNvPicPr>
          <p:nvPr>
            <p:ph sz="half" idx="2"/>
          </p:nvPr>
        </p:nvPicPr>
        <p:blipFill>
          <a:blip r:embed="rId6" cstate="print"/>
          <a:stretch>
            <a:fillRect/>
          </a:stretch>
        </p:blipFill>
        <p:spPr bwMode="auto">
          <a:xfrm>
            <a:off x="4786314" y="1500174"/>
            <a:ext cx="390048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Комбинированные PR тексты и их жанры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None/>
            </a:pPr>
            <a:r>
              <a:rPr lang="ru-RU" sz="2400" b="1" dirty="0" smtClean="0"/>
              <a:t>Пресс-кит</a:t>
            </a:r>
            <a:r>
              <a:rPr lang="ru-RU" sz="2400" dirty="0" smtClean="0"/>
              <a:t> — набор представляющих интерес для прессы, разно-жанровых простых первичных текстов, </a:t>
            </a:r>
          </a:p>
          <a:p>
            <a:pPr marL="457200" indent="-457200">
              <a:buNone/>
            </a:pPr>
            <a:r>
              <a:rPr lang="ru-RU" sz="2400" dirty="0" smtClean="0"/>
              <a:t>а также материалов объединенных одним </a:t>
            </a:r>
          </a:p>
          <a:p>
            <a:pPr marL="457200" indent="-457200">
              <a:buNone/>
            </a:pPr>
            <a:r>
              <a:rPr lang="ru-RU" sz="2400" dirty="0" smtClean="0"/>
              <a:t>новостным поводом и дающих максимально</a:t>
            </a:r>
          </a:p>
          <a:p>
            <a:pPr marL="457200" indent="-457200">
              <a:buNone/>
            </a:pPr>
            <a:r>
              <a:rPr lang="ru-RU" sz="2400" dirty="0" smtClean="0"/>
              <a:t> полную информацию о конкретном</a:t>
            </a:r>
          </a:p>
          <a:p>
            <a:pPr marL="457200" indent="-457200">
              <a:buNone/>
            </a:pPr>
            <a:r>
              <a:rPr lang="ru-RU" sz="2400" dirty="0" smtClean="0"/>
              <a:t> новостном событии. </a:t>
            </a:r>
          </a:p>
          <a:p>
            <a:pPr>
              <a:buNone/>
            </a:pPr>
            <a:r>
              <a:rPr lang="ru-RU" sz="2400" b="1" dirty="0" smtClean="0"/>
              <a:t> Буклет </a:t>
            </a:r>
            <a:r>
              <a:rPr lang="ru-RU" sz="2400" dirty="0" smtClean="0"/>
              <a:t>— печатное издание, рекламный материал, чаще всего является многоцветной продукцией, дающей представление о компании, ее специализации, позициях на рынке, перечне производимых услуг, руководстве и коллективе компании.</a:t>
            </a:r>
          </a:p>
          <a:p>
            <a:pPr>
              <a:buNone/>
            </a:pPr>
            <a:r>
              <a:rPr lang="ru-RU" sz="2400" dirty="0" smtClean="0"/>
              <a:t> </a:t>
            </a:r>
            <a:r>
              <a:rPr lang="ru-RU" sz="2400" b="1" dirty="0" smtClean="0"/>
              <a:t>Проспект</a:t>
            </a:r>
            <a:r>
              <a:rPr lang="ru-RU" sz="2400" dirty="0" smtClean="0"/>
              <a:t> — сброшюрованное многостраничное печатное издание, отличающееся обилием цветных фотографий и схем, таблиц, носящее престижный характер и часто выпускаемое к датам и юбилеям в жизни базисного субъекта PR .</a:t>
            </a:r>
          </a:p>
          <a:p>
            <a:pPr>
              <a:buNone/>
            </a:pPr>
            <a:endParaRPr lang="ru-RU" sz="2200" dirty="0"/>
          </a:p>
        </p:txBody>
      </p:sp>
      <p:pic>
        <p:nvPicPr>
          <p:cNvPr id="4" name="Рисунок 3" descr="https://im1-tub-ru.yandex.net/i?id=bcb5c8b0121a4e6a9341419de7570d52&amp;n=33&amp;h=170&amp;w=23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1714488"/>
            <a:ext cx="242889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Пресс-кит ,буклет и проспект (Образец).</a:t>
            </a:r>
            <a:endParaRPr lang="ru-RU" sz="3200" b="1" dirty="0"/>
          </a:p>
        </p:txBody>
      </p:sp>
      <p:pic>
        <p:nvPicPr>
          <p:cNvPr id="5" name="Содержимое 4" descr="http://femmusic.com/wp/wp-content/uploads/2015/07/Press-Kits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736"/>
            <a:ext cx="418147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http://print-reklama.by/pages/portfolio/photos/bukleti_006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247741"/>
            <a:ext cx="4038600" cy="323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alkor-4.ru/portfolio/broshyury/obrazcy_broshyur/srtoikomplex_3_broshura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9" y="3786190"/>
            <a:ext cx="414340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	</a:t>
            </a:r>
            <a:br>
              <a:rPr lang="ru-RU" sz="2400" dirty="0" smtClean="0"/>
            </a:br>
            <a:r>
              <a:rPr lang="ru-RU" sz="2400" dirty="0" smtClean="0"/>
              <a:t>				«</a:t>
            </a:r>
            <a:r>
              <a:rPr lang="ru-RU" sz="2400" b="1" dirty="0" smtClean="0"/>
              <a:t>Public </a:t>
            </a:r>
            <a:r>
              <a:rPr lang="ru-RU" sz="2400" b="1" dirty="0"/>
              <a:t>Relations</a:t>
            </a:r>
            <a:r>
              <a:rPr lang="ru-RU" sz="2400" b="1" dirty="0" smtClean="0"/>
              <a:t>»</a:t>
            </a:r>
            <a:r>
              <a:rPr lang="ru-RU" sz="2400" dirty="0" smtClean="0"/>
              <a:t> (связи с 							общественностью</a:t>
            </a:r>
            <a:r>
              <a:rPr lang="ru-RU" sz="2400" dirty="0"/>
              <a:t>)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 </a:t>
            </a:r>
            <a:r>
              <a:rPr lang="ru-RU" sz="2400" dirty="0"/>
              <a:t>основе данного словосочетания находится </a:t>
            </a:r>
            <a:r>
              <a:rPr lang="ru-RU" sz="2400" dirty="0" smtClean="0"/>
              <a:t>слово</a:t>
            </a:r>
            <a:br>
              <a:rPr lang="ru-RU" sz="2400" dirty="0" smtClean="0"/>
            </a:br>
            <a:r>
              <a:rPr lang="ru-RU" sz="2400" dirty="0" smtClean="0"/>
              <a:t>"отношения</a:t>
            </a:r>
            <a:r>
              <a:rPr lang="ru-RU" sz="2400" dirty="0"/>
              <a:t>". Соответственно в современной теории и практике под  </a:t>
            </a:r>
            <a:r>
              <a:rPr lang="en-US" sz="2400" dirty="0"/>
              <a:t>PR </a:t>
            </a:r>
            <a:r>
              <a:rPr lang="ru-RU" sz="2400" dirty="0"/>
              <a:t>понимается процесс установления доверительных взаимоотношений на основании своевременного и полного информирования. Сегодня связи с общественностью предполагают в первую очередь налаживание каналов коммуникации, по которым пойдет сообщение, подготовку сообщения с точки зрения целевой аудитории. Связи с общественностью предполагают прежде всего последовательную долгосрочную работу, нацеленную на создание и поддержание репутации компании или отдельно взятого человека как социально ответственного, т. е. исходящего из интересов общества, а не своих личных.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3" name="Рисунок 2" descr="http://f.sravni.ru/cms/Material/MiniPicture/mat_59365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350046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Комбинированные PR тексты и их жанры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/>
              <a:t>Брошюра </a:t>
            </a:r>
            <a:r>
              <a:rPr lang="ru-RU" dirty="0" smtClean="0"/>
              <a:t>— печатное издание, отличающееся от предыдущих объемом и качеством содержащейся информации.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/>
              <a:t>Ньюслеттер</a:t>
            </a:r>
            <a:r>
              <a:rPr lang="ru-RU" dirty="0" smtClean="0"/>
              <a:t> (</a:t>
            </a:r>
            <a:r>
              <a:rPr lang="en-US" b="1" dirty="0" smtClean="0"/>
              <a:t>newsletter</a:t>
            </a:r>
            <a:r>
              <a:rPr lang="en-US" dirty="0" smtClean="0"/>
              <a:t>)</a:t>
            </a:r>
            <a:r>
              <a:rPr lang="ru-RU" dirty="0" smtClean="0"/>
              <a:t>- корпоративное, прежде всего внутреннее, периодическое издание, </a:t>
            </a:r>
          </a:p>
          <a:p>
            <a:pPr>
              <a:buNone/>
            </a:pPr>
            <a:r>
              <a:rPr lang="ru-RU" dirty="0" smtClean="0"/>
              <a:t>содержащее PR-тексты, собственно </a:t>
            </a:r>
          </a:p>
          <a:p>
            <a:pPr>
              <a:buNone/>
            </a:pPr>
            <a:r>
              <a:rPr lang="ru-RU" dirty="0" smtClean="0"/>
              <a:t>журналистские материалы.</a:t>
            </a:r>
            <a:r>
              <a:rPr lang="en-US" dirty="0" smtClean="0"/>
              <a:t> </a:t>
            </a:r>
            <a:r>
              <a:rPr lang="ru-RU" dirty="0" smtClean="0"/>
              <a:t>Является</a:t>
            </a:r>
          </a:p>
          <a:p>
            <a:pPr>
              <a:buNone/>
            </a:pPr>
            <a:r>
              <a:rPr lang="ru-RU" dirty="0" smtClean="0"/>
              <a:t> одним из инструментов</a:t>
            </a:r>
            <a:r>
              <a:rPr lang="en-US" dirty="0" smtClean="0"/>
              <a:t> </a:t>
            </a:r>
            <a:r>
              <a:rPr lang="ru-RU" dirty="0" smtClean="0"/>
              <a:t>прогнозирования</a:t>
            </a:r>
          </a:p>
          <a:p>
            <a:pPr>
              <a:buNone/>
            </a:pPr>
            <a:r>
              <a:rPr lang="ru-RU" dirty="0" smtClean="0"/>
              <a:t> или поддержания</a:t>
            </a:r>
            <a:r>
              <a:rPr lang="en-US" dirty="0" smtClean="0"/>
              <a:t> </a:t>
            </a:r>
            <a:r>
              <a:rPr lang="ru-RU" dirty="0" smtClean="0"/>
              <a:t>паблицитного капитала</a:t>
            </a:r>
            <a:r>
              <a:rPr lang="en-US" dirty="0" smtClean="0"/>
              <a:t> </a:t>
            </a:r>
            <a:r>
              <a:rPr lang="ru-RU" dirty="0" smtClean="0"/>
              <a:t>базисного субъекта PR.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/>
              <a:t>Листовка </a:t>
            </a:r>
            <a:r>
              <a:rPr lang="ru-RU" dirty="0" smtClean="0"/>
              <a:t>- комбинированный PR-текст, содержащий информацию о базисном субъекте политических коммуникаций (партии, общественные движения, отдельные политики), служит целям позиционирования,</a:t>
            </a:r>
          </a:p>
          <a:p>
            <a:pPr>
              <a:buNone/>
            </a:pPr>
            <a:r>
              <a:rPr lang="ru-RU" dirty="0" smtClean="0"/>
              <a:t> наращивания паблицитного капитала данного субъекта PR.</a:t>
            </a:r>
            <a:r>
              <a:rPr lang="ru-RU" b="1" dirty="0" smtClean="0"/>
              <a:t> 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</a:rPr>
              <a:t>Паблицитный капитал (publicity capital</a:t>
            </a:r>
            <a:r>
              <a:rPr lang="ru-RU" dirty="0" smtClean="0">
                <a:solidFill>
                  <a:schemeClr val="tx2"/>
                </a:solidFill>
              </a:rPr>
              <a:t>) </a:t>
            </a:r>
            <a:r>
              <a:rPr lang="ru-RU" dirty="0" smtClean="0"/>
              <a:t>- это особый вид капитала, которым обладает рыночный субъект, функционирующий в пространстве публичных коммуникаций. Это капитал публичной известности.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9" name="Рисунок 8" descr="http://expertelevation.com/wp-content/uploads/2013/11/newsletter-ico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857364"/>
            <a:ext cx="2643205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Брошюра, ньюслеттер, листовка (Образец</a:t>
            </a:r>
            <a:r>
              <a:rPr lang="ru-RU" sz="3200" dirty="0" smtClean="0"/>
              <a:t>).</a:t>
            </a:r>
            <a:endParaRPr lang="ru-RU" sz="3200" dirty="0"/>
          </a:p>
        </p:txBody>
      </p:sp>
      <p:pic>
        <p:nvPicPr>
          <p:cNvPr id="5" name="Содержимое 4" descr="http://www.oda.in.ua/files/upload_image/big_broshores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142985"/>
            <a:ext cx="3786214" cy="1643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8" descr="http://mcsaurus.com/6/newsletter-sample-templates-20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918832" y="1600200"/>
            <a:ext cx="349733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5" descr="http://constructive-project.org/images/data/gallery/0_small_1310730139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2857496"/>
            <a:ext cx="392909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Медиатексты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b="1" dirty="0" smtClean="0"/>
              <a:t>Медиатексты</a:t>
            </a:r>
            <a:r>
              <a:rPr lang="ru-RU" sz="1800" dirty="0" smtClean="0"/>
              <a:t> – это PR-тексты, исходящие по инициативе базисного субъекта PR, подготовленные его сотрудниками и распространяемые исключительно через печатные органы СМИ.</a:t>
            </a:r>
          </a:p>
          <a:p>
            <a:pPr>
              <a:buNone/>
            </a:pPr>
            <a:r>
              <a:rPr lang="ru-RU" sz="1800" b="1" dirty="0" smtClean="0"/>
              <a:t>1</a:t>
            </a:r>
            <a:r>
              <a:rPr lang="ru-RU" sz="1800" dirty="0" smtClean="0"/>
              <a:t>. </a:t>
            </a:r>
            <a:r>
              <a:rPr lang="ru-RU" sz="1800" b="1" dirty="0" smtClean="0"/>
              <a:t>имиджевая статья </a:t>
            </a:r>
            <a:r>
              <a:rPr lang="ru-RU" sz="1800" dirty="0" smtClean="0"/>
              <a:t>— PR-текст, представляющий актуальную и социально значимую проблему, где факты, сама проблема, лежащие в основе материала о базисном субъекте PR (фирме, организации, персоне), а также точка зрения на данную проблему способствуют формированию или увеличению паблицитного капитала.</a:t>
            </a:r>
          </a:p>
          <a:p>
            <a:pPr>
              <a:buNone/>
            </a:pPr>
            <a:r>
              <a:rPr lang="ru-RU" sz="1800" b="1" dirty="0" smtClean="0"/>
              <a:t>2</a:t>
            </a:r>
            <a:r>
              <a:rPr lang="ru-RU" sz="1800" dirty="0" smtClean="0"/>
              <a:t>. </a:t>
            </a:r>
            <a:r>
              <a:rPr lang="ru-RU" sz="1800" b="1" dirty="0" smtClean="0"/>
              <a:t>Имиджевое интервью </a:t>
            </a:r>
            <a:r>
              <a:rPr lang="ru-RU" sz="1800" dirty="0" smtClean="0"/>
              <a:t>— жанр PR-текста, инициированного прямым или технологическим субъектом PR, который представляет собой текст беседы с первым (должностным) лицом организации или фирмы; способствует формированию паблицитного капитала субъекта PR. Цель этого PR текста — донесение до целевой общественности информации, основанной на непосредственных суждениях собеседника.</a:t>
            </a:r>
          </a:p>
          <a:p>
            <a:pPr>
              <a:buNone/>
            </a:pPr>
            <a:r>
              <a:rPr lang="ru-RU" sz="1800" b="1" dirty="0" smtClean="0"/>
              <a:t>3. Кейс-стори </a:t>
            </a:r>
            <a:r>
              <a:rPr lang="ru-RU" sz="1800" dirty="0" smtClean="0"/>
              <a:t>— один из жанров медиатекстов PR, в котором паблицитный капитал базисного субъекта PR поддерживается на примере сообщения о благоприятном опыте последнего. Это — разновидность информационного жанра о благоприятном использовании потребителем продукта или услуги фирмы, о разрешении проблемной ситуации, составная часть пресс-кит.</a:t>
            </a:r>
          </a:p>
          <a:p>
            <a:pPr>
              <a:buNone/>
            </a:pPr>
            <a:endParaRPr lang="ru-RU" sz="1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Имиджевая статья и имиджевое интерьвью(Образец</a:t>
            </a:r>
            <a:r>
              <a:rPr lang="ru-RU" sz="3200" dirty="0" smtClean="0"/>
              <a:t>).</a:t>
            </a:r>
            <a:endParaRPr lang="ru-RU" sz="3200" dirty="0"/>
          </a:p>
        </p:txBody>
      </p:sp>
      <p:pic>
        <p:nvPicPr>
          <p:cNvPr id="5" name="Содержимое 4" descr="http://www.content-stroy.ru/uploads/portfolio2/interview_3-1.pn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75805" y="1600200"/>
            <a:ext cx="320138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038600" cy="4768865"/>
          </a:xfrm>
        </p:spPr>
        <p:txBody>
          <a:bodyPr>
            <a:normAutofit fontScale="32500" lnSpcReduction="20000"/>
          </a:bodyPr>
          <a:lstStyle/>
          <a:p>
            <a:r>
              <a:rPr lang="ru-RU" sz="3100" b="1" dirty="0" smtClean="0"/>
              <a:t>РЕТРО</a:t>
            </a:r>
            <a:endParaRPr lang="ru-RU" sz="3100" dirty="0" smtClean="0"/>
          </a:p>
          <a:p>
            <a:r>
              <a:rPr lang="ru-RU" sz="3100" b="1" dirty="0" smtClean="0"/>
              <a:t>Вера Марецкая: "женщина-победительница"</a:t>
            </a:r>
            <a:endParaRPr lang="ru-RU" sz="3100" dirty="0" smtClean="0"/>
          </a:p>
          <a:p>
            <a:r>
              <a:rPr lang="ru-RU" sz="3100" dirty="0" smtClean="0"/>
              <a:t>Вера Марецкая – великая русская актриса XXвека. Она сыграла десятки классических ролей на театральной сцене и в кино. Ей были по плечу все жанры: трагедия, комедия, драма, водевиль, буффонада, фарс.</a:t>
            </a:r>
          </a:p>
          <a:p>
            <a:r>
              <a:rPr lang="ru-RU" sz="3100" dirty="0" smtClean="0"/>
              <a:t>Марецкая была очень обаятельным, остроумным, интеллигентным, образованным человеком…</a:t>
            </a:r>
          </a:p>
          <a:p>
            <a:r>
              <a:rPr lang="ru-RU" sz="3100" b="1" dirty="0" smtClean="0"/>
              <a:t>Лучшие роли</a:t>
            </a:r>
            <a:endParaRPr lang="ru-RU" sz="3100" dirty="0" smtClean="0"/>
          </a:p>
          <a:p>
            <a:r>
              <a:rPr lang="ru-RU" sz="3100" dirty="0" smtClean="0"/>
              <a:t>Свою первую значительную роль в кино Марецкая сыграла в 1939 г. в фильме "Член правительства". Чтобы по-настоящему вжиться в роль малограмотной, но по-крестьянски смекалистой женщины из народа, актриса несколько месяцев провела в глубинке. Она &lt;…&gt; училась управлять лошадью &lt;…&gt; примеряла на себя крестьянские обычаи и повадки &lt;…&gt; разучивала особые присказки и острые словечки.</a:t>
            </a:r>
          </a:p>
          <a:p>
            <a:r>
              <a:rPr lang="ru-RU" sz="3100" b="1" dirty="0" smtClean="0"/>
              <a:t>Блины для Жана Марэ</a:t>
            </a:r>
            <a:endParaRPr lang="ru-RU" sz="3100" dirty="0" smtClean="0"/>
          </a:p>
          <a:p>
            <a:r>
              <a:rPr lang="ru-RU" sz="3100" dirty="0" smtClean="0"/>
              <a:t>Марецкая свободно говорила по-немецки и по-французски. Любила и умела готовить. Однажды она рассказала, как угощала звезду французского кинематографа Жана Марэ.</a:t>
            </a:r>
          </a:p>
          <a:p>
            <a:r>
              <a:rPr lang="ru-RU" sz="3100" b="1" dirty="0" smtClean="0"/>
              <a:t>Любовь</a:t>
            </a:r>
            <a:endParaRPr lang="ru-RU" sz="3100" dirty="0" smtClean="0"/>
          </a:p>
          <a:p>
            <a:r>
              <a:rPr lang="ru-RU" sz="3100" dirty="0" smtClean="0"/>
              <a:t>При внешнем благополучии – орденах, прекрасных работах в кино – в личной жизни актриса была человеком очень неустроенным. Она рано вышла замуж &lt;.&gt; Но их совместная жизнь была недолгой &lt;.&gt; Второй раз Вера Петровна вышла замуж &lt;.&gt; Его призвали в армию, и он погиб.</a:t>
            </a:r>
          </a:p>
          <a:p>
            <a:r>
              <a:rPr lang="ru-RU" sz="3100" b="1" dirty="0" smtClean="0"/>
              <a:t>Сильные не плачут</a:t>
            </a:r>
            <a:endParaRPr lang="ru-RU" sz="3100" dirty="0" smtClean="0"/>
          </a:p>
          <a:p>
            <a:r>
              <a:rPr lang="ru-RU" sz="3100" dirty="0" smtClean="0"/>
              <a:t>От переживаний она попала в неврологическую клинику &lt;.&gt; У нее начались страшные головные боли. Диагноз был страшен – опухоль головного мозга &lt;.&gt; Выйдя из больницы, Марецкая продолжала работать так, словно смертельная болезнь – лишь досадное недоразумение.</a:t>
            </a:r>
          </a:p>
          <a:p>
            <a:r>
              <a:rPr lang="ru-RU" sz="3100" dirty="0" smtClean="0"/>
              <a:t>Вера Марецкая ушла из жизни 17 августа 1978 г.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Смежные PR тексты</a:t>
            </a:r>
            <a:r>
              <a:rPr lang="ru-RU" sz="3200" dirty="0" smtClean="0"/>
              <a:t> 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1214422"/>
            <a:ext cx="8358246" cy="507209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200" b="1" dirty="0" smtClean="0"/>
              <a:t>Смежные </a:t>
            </a:r>
            <a:r>
              <a:rPr lang="en-US" sz="2200" b="1" dirty="0" smtClean="0"/>
              <a:t>PR</a:t>
            </a:r>
            <a:r>
              <a:rPr lang="ru-RU" sz="2200" b="1" dirty="0" smtClean="0"/>
              <a:t>-тексты </a:t>
            </a:r>
            <a:r>
              <a:rPr lang="ru-RU" sz="2200" dirty="0" smtClean="0"/>
              <a:t>- это типы текстов, имеющие слабо выраженные признаки PR-текстов, из-за неполноты функции или слабо выраженной паблицитности и т.п.</a:t>
            </a:r>
          </a:p>
          <a:p>
            <a:pPr>
              <a:buNone/>
            </a:pPr>
            <a:r>
              <a:rPr lang="ru-RU" sz="2400" b="1" dirty="0" smtClean="0"/>
              <a:t>1. Слоган </a:t>
            </a:r>
            <a:r>
              <a:rPr lang="ru-RU" sz="2400" dirty="0" smtClean="0"/>
              <a:t>— </a:t>
            </a:r>
            <a:r>
              <a:rPr lang="ru-RU" sz="2200" dirty="0" smtClean="0"/>
              <a:t>краткое речевое сообщение или минитекст, отражающий основное содержание программы деятельности базисного субъекта политических коммуникаций. </a:t>
            </a:r>
          </a:p>
          <a:p>
            <a:pPr>
              <a:buNone/>
            </a:pPr>
            <a:r>
              <a:rPr lang="ru-RU" sz="2200" b="1" dirty="0" smtClean="0"/>
              <a:t>2. Резюме </a:t>
            </a:r>
            <a:r>
              <a:rPr lang="ru-RU" sz="2200" dirty="0" smtClean="0"/>
              <a:t>— смежный жанр PR-текста, функционирующего в процессе экономических и социальных коммуникаций, содержит оптимизированную информацию о биографии персоны, но не отражает паблицитный капитал базисного субъекта PR. </a:t>
            </a:r>
          </a:p>
          <a:p>
            <a:pPr>
              <a:buNone/>
            </a:pPr>
            <a:r>
              <a:rPr lang="ru-RU" sz="2200" b="1" dirty="0" smtClean="0"/>
              <a:t>3. Пресс-ревю </a:t>
            </a:r>
            <a:r>
              <a:rPr lang="ru-RU" sz="2200" dirty="0" smtClean="0"/>
              <a:t>— копированные и сброшюрованные материалы печатных СМИ, представляющие из себя комбинированный</a:t>
            </a:r>
          </a:p>
          <a:p>
            <a:pPr>
              <a:buNone/>
            </a:pPr>
            <a:r>
              <a:rPr lang="ru-RU" sz="2200" dirty="0" smtClean="0"/>
              <a:t> опосредованный PR-текст, освещающий </a:t>
            </a:r>
          </a:p>
          <a:p>
            <a:pPr>
              <a:buNone/>
            </a:pPr>
            <a:r>
              <a:rPr lang="ru-RU" sz="2200" dirty="0" smtClean="0"/>
              <a:t>деятельность базисного субъекта PR </a:t>
            </a:r>
          </a:p>
          <a:p>
            <a:pPr>
              <a:buNone/>
            </a:pPr>
            <a:r>
              <a:rPr lang="ru-RU" sz="2200" dirty="0" smtClean="0"/>
              <a:t>и предназначенный </a:t>
            </a:r>
          </a:p>
          <a:p>
            <a:pPr>
              <a:buNone/>
            </a:pPr>
            <a:r>
              <a:rPr lang="ru-RU" sz="2200" dirty="0" smtClean="0"/>
              <a:t>для внутренних коммуникаци</a:t>
            </a:r>
            <a:r>
              <a:rPr lang="ru-RU" sz="2400" dirty="0" smtClean="0"/>
              <a:t>й. </a:t>
            </a:r>
          </a:p>
          <a:p>
            <a:pPr>
              <a:buNone/>
            </a:pPr>
            <a:endParaRPr lang="ru-RU" sz="2200" dirty="0"/>
          </a:p>
        </p:txBody>
      </p:sp>
      <p:pic>
        <p:nvPicPr>
          <p:cNvPr id="8" name="Рисунок 7" descr="http://www.avis-credit.com/wp-content/uploads/2013/12/revue-de-press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4714884"/>
            <a:ext cx="307183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Резюме ,слоган, пресс-ревю (Образец).</a:t>
            </a:r>
            <a:endParaRPr lang="ru-RU" sz="3200" b="1" dirty="0"/>
          </a:p>
        </p:txBody>
      </p:sp>
      <p:pic>
        <p:nvPicPr>
          <p:cNvPr id="5" name="Содержимое 4" descr="http://pintofart.com/data_images/56a40e0e22f9f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71612"/>
            <a:ext cx="403860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https://coretanekodeby.files.wordpress.com/2012/02/press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500174"/>
            <a:ext cx="2071702" cy="2143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er.ru/media/images/top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572008"/>
            <a:ext cx="400052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1.bp.blogspot.com/-NIx_Yc0BwrU/VsMbSgK1z9I/AAAAAAAAAk0/Yw4nGEhtKdQ/s1600/Social-Media-copy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3643314"/>
            <a:ext cx="307183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Вывод:</a:t>
            </a:r>
            <a:endParaRPr lang="ru-RU" sz="32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					</a:t>
            </a:r>
          </a:p>
          <a:p>
            <a:pPr>
              <a:buNone/>
            </a:pPr>
            <a:r>
              <a:rPr lang="ru-RU" dirty="0" smtClean="0"/>
              <a:t>					Любая PR- информация может быть 				оформлена как текст, направленный 				на целевую аудиторию. </a:t>
            </a:r>
          </a:p>
          <a:p>
            <a:pPr>
              <a:buNone/>
            </a:pPr>
            <a:r>
              <a:rPr lang="ru-RU" dirty="0" smtClean="0"/>
              <a:t>		</a:t>
            </a:r>
          </a:p>
          <a:p>
            <a:pPr>
              <a:buNone/>
            </a:pPr>
            <a:r>
              <a:rPr lang="ru-RU" dirty="0" smtClean="0"/>
              <a:t>В пространстве современных PR-коммуникаций функционирует целый корпус текстов со своей особенной структурой, системой жанров, языковым обликом. </a:t>
            </a:r>
          </a:p>
          <a:p>
            <a:pPr>
              <a:buNone/>
            </a:pPr>
            <a:r>
              <a:rPr lang="ru-RU" dirty="0" smtClean="0"/>
              <a:t>		</a:t>
            </a:r>
          </a:p>
          <a:p>
            <a:pPr>
              <a:buNone/>
            </a:pPr>
            <a:r>
              <a:rPr lang="ru-RU" dirty="0" smtClean="0"/>
              <a:t>Проблема типологии PR-текстов актуальна: на рынке информации появились и активно используются определенные жанровые разновидности этого типа текстов, но в практике PR данные жанры часто не имеют четкой текстовой структуры и четко определенных жанровых различий. PR-текст на сегодня не имеет своего полного научного осмысления (анализа) и структурирования.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Рисунок 6" descr="PR-текст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000108"/>
            <a:ext cx="342902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Но при этом в  современном информационном обществе, в которых активно развиваются деловые коммуникации между организациями, фирмами для поддержания своей деятельности необходимо следить за грамотным использованием всех жанровых форм </a:t>
            </a:r>
            <a:r>
              <a:rPr lang="en-US" dirty="0" smtClean="0"/>
              <a:t>PR</a:t>
            </a:r>
            <a:r>
              <a:rPr lang="ru-RU" dirty="0" smtClean="0"/>
              <a:t>- текстов.</a:t>
            </a:r>
          </a:p>
          <a:p>
            <a:pPr>
              <a:buNone/>
            </a:pPr>
            <a:r>
              <a:rPr lang="ru-RU" dirty="0" smtClean="0"/>
              <a:t>		PR-текст – это действительно мощный инструмент, позволяющий решать практически любые задачи имиджевого характера. Правильное использование ПР статей способно сделать то, чего вы не добьетесь никакой, пусть даже самой дорогой рекламой.</a:t>
            </a:r>
          </a:p>
          <a:p>
            <a:pPr>
              <a:buNone/>
            </a:pPr>
            <a:r>
              <a:rPr lang="ru-RU" dirty="0" smtClean="0"/>
              <a:t>		Имиджевые статьи убирают границы недоверия читателя, что является главным и совершенно уникальным свойством всего PR-копирайтинга.</a:t>
            </a:r>
          </a:p>
          <a:p>
            <a:pPr>
              <a:buNone/>
            </a:pPr>
            <a:r>
              <a:rPr lang="ru-RU" dirty="0" smtClean="0"/>
              <a:t>		Простота предложений и ясность формулировок представляют собой одно из важнейших требованиям к текстам в сфере PR, поскольку любой тип PR-текстов должен быть прежде всего понятен его получателю. 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7" name="Содержимое 6" descr="https://seo-stolitsa.nethouse.ru/static/img/0000/0004/0404/40404544.divhwyaweb.W665.pn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736"/>
            <a:ext cx="4038600" cy="464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http://www.windsonmedia.co.in/wp-content/uploads/2015/10/pr-banner.pn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3289516"/>
            <a:ext cx="4038600" cy="26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715436" cy="6286544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			Понятие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«PR текст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700" b="1" dirty="0" smtClean="0"/>
              <a:t>Public </a:t>
            </a:r>
            <a:r>
              <a:rPr lang="ru-RU" sz="2700" b="1" dirty="0"/>
              <a:t>Relations </a:t>
            </a:r>
            <a:r>
              <a:rPr lang="ru-RU" sz="2700" dirty="0"/>
              <a:t>(связи с общественностью) – это процесс формирования определенного имиджа в конкретных социальных группах. </a:t>
            </a:r>
            <a:r>
              <a:rPr lang="ru-RU" sz="2700" dirty="0" smtClean="0"/>
              <a:t>Имидж </a:t>
            </a:r>
            <a:r>
              <a:rPr lang="ru-RU" sz="2700" dirty="0"/>
              <a:t>может формироваться для чего угодно: товара, услуги, компании, персоналии и так далее. Соответственно, </a:t>
            </a:r>
            <a:r>
              <a:rPr lang="ru-RU" sz="2700" b="1" dirty="0"/>
              <a:t>RP (имиджевые) тексты </a:t>
            </a:r>
            <a:r>
              <a:rPr lang="ru-RU" sz="2700" dirty="0"/>
              <a:t>– это инструмент формирования конкретного образа (имиджа) среди читателей</a:t>
            </a:r>
            <a:r>
              <a:rPr lang="ru-RU" sz="2700" dirty="0" smtClean="0"/>
              <a:t>.</a:t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Чаще </a:t>
            </a:r>
            <a:r>
              <a:rPr lang="ru-RU" sz="2700" dirty="0"/>
              <a:t>всего при создании  </a:t>
            </a:r>
            <a:r>
              <a:rPr lang="ru-RU" sz="2700" dirty="0" smtClean="0"/>
              <a:t>PR-текстов </a:t>
            </a:r>
            <a:br>
              <a:rPr lang="ru-RU" sz="2700" dirty="0" smtClean="0"/>
            </a:br>
            <a:r>
              <a:rPr lang="ru-RU" sz="2700" dirty="0" smtClean="0"/>
              <a:t>требуется выявление положительных</a:t>
            </a:r>
            <a:br>
              <a:rPr lang="ru-RU" sz="2700" dirty="0" smtClean="0"/>
            </a:br>
            <a:r>
              <a:rPr lang="ru-RU" sz="2700" dirty="0" smtClean="0"/>
              <a:t> образов(стабильность, надежность,</a:t>
            </a:r>
            <a:br>
              <a:rPr lang="ru-RU" sz="2700" dirty="0" smtClean="0"/>
            </a:br>
            <a:r>
              <a:rPr lang="ru-RU" sz="2700" dirty="0" smtClean="0"/>
              <a:t> простота</a:t>
            </a:r>
            <a:r>
              <a:rPr lang="ru-RU" sz="2700" dirty="0"/>
              <a:t>, качество и т.п</a:t>
            </a:r>
            <a:r>
              <a:rPr lang="ru-RU" sz="2700" dirty="0" smtClean="0"/>
              <a:t>.). </a:t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400" b="1" dirty="0" smtClean="0"/>
              <a:t>В </a:t>
            </a:r>
            <a:r>
              <a:rPr lang="ru-RU" sz="2400" b="1" dirty="0"/>
              <a:t>любом случае, написание </a:t>
            </a:r>
            <a:r>
              <a:rPr lang="ru-RU" sz="2400" b="1" dirty="0" smtClean="0"/>
              <a:t>имиджевых</a:t>
            </a:r>
            <a:br>
              <a:rPr lang="ru-RU" sz="2400" b="1" dirty="0" smtClean="0"/>
            </a:br>
            <a:r>
              <a:rPr lang="ru-RU" sz="2400" b="1" dirty="0" smtClean="0"/>
              <a:t> </a:t>
            </a:r>
            <a:r>
              <a:rPr lang="ru-RU" sz="2400" b="1" dirty="0"/>
              <a:t>(PR) текстов – это всегда работа с умами</a:t>
            </a:r>
            <a:r>
              <a:rPr lang="ru-RU" sz="2400" b="1" dirty="0" smtClean="0"/>
              <a:t>,</a:t>
            </a:r>
            <a:br>
              <a:rPr lang="ru-RU" sz="2400" b="1" dirty="0" smtClean="0"/>
            </a:br>
            <a:r>
              <a:rPr lang="ru-RU" sz="2400" b="1" dirty="0" smtClean="0"/>
              <a:t> </a:t>
            </a:r>
            <a:r>
              <a:rPr lang="ru-RU" sz="2400" b="1" dirty="0"/>
              <a:t>НО НЕ кошельками аудитории</a:t>
            </a:r>
            <a:r>
              <a:rPr lang="ru-RU" sz="2400" b="1" dirty="0" smtClean="0"/>
              <a:t>.</a:t>
            </a:r>
            <a:r>
              <a:rPr lang="ru-RU" sz="2700" dirty="0"/>
              <a:t/>
            </a:r>
            <a:br>
              <a:rPr lang="ru-RU" sz="2700" dirty="0"/>
            </a:b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пиар текст определения особенности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3357562"/>
            <a:ext cx="335758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История PR-текстов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catholicphilly.com/media-files/2013/07/Press-encyclical-e137330058355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000108"/>
            <a:ext cx="385765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143372" y="1000108"/>
            <a:ext cx="485778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 момента возникновения письменности PR-тексты уже существовали, ибо уже тогда возникла необходимость формирования и влияния на общественное мнение. </a:t>
            </a:r>
            <a:r>
              <a:rPr lang="ru-RU" b="1" dirty="0" smtClean="0"/>
              <a:t>Ватиканские энциклики </a:t>
            </a:r>
            <a:r>
              <a:rPr lang="ru-RU" dirty="0" smtClean="0"/>
              <a:t>— древнейший жанр PR-текста, аналог современного пресс-релиза.</a:t>
            </a:r>
          </a:p>
          <a:p>
            <a:r>
              <a:rPr lang="ru-RU" b="1" dirty="0" smtClean="0"/>
              <a:t>В 1641 г</a:t>
            </a:r>
            <a:r>
              <a:rPr lang="ru-RU" dirty="0" smtClean="0"/>
              <a:t>. в Гарвардском колледже была издана брошюра «New England's First Fruits» — это пример одного из первых печатных PR-текстов.</a:t>
            </a:r>
          </a:p>
          <a:p>
            <a:r>
              <a:rPr lang="ru-RU" b="1" dirty="0" smtClean="0"/>
              <a:t>В 1758 г</a:t>
            </a:r>
            <a:r>
              <a:rPr lang="ru-RU" dirty="0" smtClean="0"/>
              <a:t>. в Кинг-колледже Колумбийского университета был издан первый пресс-релиз с целью информировать общественность об образовательных услугах. В эпоху Просвещения впервые были сформулированы ценностные приоритеты такого информирования — принцип правдивости и открытости.</a:t>
            </a:r>
          </a:p>
          <a:p>
            <a:r>
              <a:rPr lang="ru-RU" b="1" dirty="0" smtClean="0"/>
              <a:t>В 1830-е г</a:t>
            </a:r>
            <a:r>
              <a:rPr lang="ru-RU" dirty="0" smtClean="0"/>
              <a:t>. в США появились уже первые пресс-агенты в связи с развитием пресс-рилейшнз (средства связи).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http://faculty.buffalostate.edu/smithrd/PRpix/Kings%20Columbia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5" y="3714752"/>
            <a:ext cx="378621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Характеристики PR-текста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Слово «текст» произошло от лат. «textus»: ткань, сплетение, соединение. </a:t>
            </a:r>
          </a:p>
          <a:p>
            <a:pPr>
              <a:buNone/>
            </a:pPr>
            <a:r>
              <a:rPr lang="ru-RU" b="1" dirty="0" smtClean="0"/>
              <a:t>Текст</a:t>
            </a:r>
            <a:r>
              <a:rPr lang="ru-RU" dirty="0" smtClean="0"/>
              <a:t> — это объединенная смысловой связью последовательность знаковых единиц, основой которой являются:</a:t>
            </a:r>
          </a:p>
          <a:p>
            <a:pPr marL="514350" indent="-514350">
              <a:buAutoNum type="arabicParenR"/>
            </a:pPr>
            <a:r>
              <a:rPr lang="ru-RU" dirty="0" smtClean="0"/>
              <a:t>связность и цельность; эти параметры текста и его концептуальные характеристики изучает специальная наука текстология;</a:t>
            </a:r>
          </a:p>
          <a:p>
            <a:pPr marL="514350" indent="-514350">
              <a:buAutoNum type="arabicParenR"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2) информативность, т.е. определенным образом организованная информация, и коммуникативная направленность.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/>
              <a:t>Коммуникация</a:t>
            </a:r>
            <a:r>
              <a:rPr lang="ru-RU" dirty="0" smtClean="0"/>
              <a:t> — (от лат. commuriicatio — сообщение, передача), общение, обмен мыслями, сведениями, идеями и т.д.; передача того или иного содержания от одного сознания (коллективного или индивидуального) к другому посредством знаков, зафиксированных на материальных носителях.  </a:t>
            </a: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3) социальное воздействие — социальная сила текста;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4) открытость и закрытость — т. е. возможность и невозможность дальнейших интерпретаций — также являются существенными характеристиками текста, влияющими на жанровые параметры текста;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Характеристики PR-текста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6" name="Содержимое 5" descr="http://mump3.ru/uploads/images/i/g/o/igor_vagin_uchis_govorit_publichno_kak_zavoevat_auditoriu_glavi_6_9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1472" y="1000108"/>
            <a:ext cx="178595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2357422" y="1142984"/>
            <a:ext cx="6329378" cy="5214974"/>
          </a:xfrm>
        </p:spPr>
        <p:txBody>
          <a:bodyPr>
            <a:normAutofit/>
          </a:bodyPr>
          <a:lstStyle/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dirty="0" smtClean="0"/>
              <a:t>5) базисный субъект — источники PR- текста</a:t>
            </a:r>
            <a:endParaRPr lang="ru-RU" sz="2200" dirty="0" smtClean="0">
              <a:cs typeface="Arial" pitchFamily="34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200" dirty="0" smtClean="0">
                <a:ea typeface="Times New Roman" pitchFamily="18" charset="0"/>
                <a:cs typeface="Arial" pitchFamily="34" charset="0"/>
              </a:rPr>
              <a:t>- индивиды — политики, государственные и общественные деятели, руководители организаций, деятели искусств, бизнесмены и т. п.;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200" dirty="0" smtClean="0">
                <a:ea typeface="Times New Roman" pitchFamily="18" charset="0"/>
                <a:cs typeface="Arial" pitchFamily="34" charset="0"/>
              </a:rPr>
              <a:t>- социальные общности, группы различных уровней и видов — социально-демографические, гендерные, социально-профессиональные, этнические и конфессиональные и т. д.;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200" dirty="0" smtClean="0">
                <a:ea typeface="Times New Roman" pitchFamily="18" charset="0"/>
                <a:cs typeface="Arial" pitchFamily="34" charset="0"/>
              </a:rPr>
              <a:t>- социальные институты — органы представительной, исполнительной и судебной власти, местного самоуправления, политические партии и общественные движения;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200" dirty="0" smtClean="0">
                <a:ea typeface="Times New Roman" pitchFamily="18" charset="0"/>
                <a:cs typeface="Arial" pitchFamily="34" charset="0"/>
              </a:rPr>
              <a:t>- социальные организации — предприятия, организации, учреждения, фирмы и т.п.</a:t>
            </a:r>
            <a:endParaRPr lang="ru-RU" sz="2200" dirty="0" smtClean="0">
              <a:cs typeface="Arial" pitchFamily="34" charset="0"/>
            </a:endParaRPr>
          </a:p>
          <a:p>
            <a:pPr>
              <a:buNone/>
            </a:pPr>
            <a:endParaRPr lang="ru-RU" sz="2200" dirty="0"/>
          </a:p>
        </p:txBody>
      </p:sp>
      <p:pic>
        <p:nvPicPr>
          <p:cNvPr id="9" name="Рисунок 8" descr="http://storage_01.startwish.ru/images/82/37/2805/122f112cdf55bce74d584d15976f5b264c1f_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3714752"/>
            <a:ext cx="2000263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Характеристики PR-текста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sz="half" idx="1"/>
          </p:nvPr>
        </p:nvSpPr>
        <p:spPr>
          <a:xfrm>
            <a:off x="457200" y="1071546"/>
            <a:ext cx="8543956" cy="542928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8800" dirty="0" smtClean="0"/>
              <a:t>6) источники: письменные и устные; Устные источники — сообщения первого или должностного лица организации или коллегиального органа; письменные источники могут быть первичными и вторичными:</a:t>
            </a:r>
          </a:p>
          <a:p>
            <a:pPr>
              <a:buNone/>
            </a:pPr>
            <a:r>
              <a:rPr lang="ru-RU" sz="8800" dirty="0" smtClean="0"/>
              <a:t>А) Первичные (служебные):</a:t>
            </a:r>
          </a:p>
          <a:p>
            <a:pPr>
              <a:buNone/>
            </a:pPr>
            <a:r>
              <a:rPr lang="ru-RU" sz="8800" dirty="0" smtClean="0"/>
              <a:t> - директивные и распорядительные документы (законы, постановления ,  решения, приказы);</a:t>
            </a:r>
          </a:p>
          <a:p>
            <a:pPr>
              <a:buNone/>
            </a:pPr>
            <a:r>
              <a:rPr lang="ru-RU" sz="8800" dirty="0" smtClean="0"/>
              <a:t> - административно-организационные документы (планы, уставы, правила, отчеты, протоколы, служебные письма);</a:t>
            </a:r>
          </a:p>
          <a:p>
            <a:pPr>
              <a:buNone/>
            </a:pPr>
            <a:r>
              <a:rPr lang="ru-RU" sz="8800" dirty="0" smtClean="0"/>
              <a:t> - документы по личному составу работающих (заявления, автобиографии, резюме);</a:t>
            </a:r>
          </a:p>
          <a:p>
            <a:pPr>
              <a:buNone/>
            </a:pPr>
            <a:r>
              <a:rPr lang="ru-RU" sz="8800" dirty="0" smtClean="0"/>
              <a:t> - финансовая документация;</a:t>
            </a:r>
          </a:p>
          <a:p>
            <a:pPr>
              <a:buNone/>
            </a:pPr>
            <a:r>
              <a:rPr lang="ru-RU" sz="8800" dirty="0" smtClean="0"/>
              <a:t> - учетная документация;</a:t>
            </a:r>
          </a:p>
          <a:p>
            <a:pPr>
              <a:buNone/>
            </a:pPr>
            <a:r>
              <a:rPr lang="ru-RU" sz="8800" dirty="0" smtClean="0"/>
              <a:t>Б) Вторичные: публикации, выступления в СМИ</a:t>
            </a:r>
          </a:p>
          <a:p>
            <a:pPr>
              <a:buNone/>
            </a:pPr>
            <a:r>
              <a:rPr lang="ru-RU" sz="8800" dirty="0" smtClean="0"/>
              <a:t> о базисном субъекте PR-текста;</a:t>
            </a:r>
          </a:p>
          <a:p>
            <a:pPr>
              <a:buNone/>
            </a:pPr>
            <a:endParaRPr lang="ru-RU" sz="5600" dirty="0" smtClean="0"/>
          </a:p>
          <a:p>
            <a:pPr>
              <a:buNone/>
            </a:pPr>
            <a:endParaRPr lang="ru-RU" sz="2200" dirty="0"/>
          </a:p>
        </p:txBody>
      </p:sp>
      <p:pic>
        <p:nvPicPr>
          <p:cNvPr id="13" name="Содержимое 3" descr="http://monobit.ru/wp-content/uploads/2015/09/wpid-552f2b298f481dcc.pn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357950" y="4143380"/>
            <a:ext cx="2428892" cy="221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Характеристики PR-текста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7) объект PR-текста — тема, т. е. то главное, что говорится в данном сообщении о базисном субъекте PR-текста. Таким образом, объектом PR-текста является некая социальная реальность, представленная в информации о базисном субъекте, которая способствует формированию оптимальной коммуникативной среды данного субъекта;</a:t>
            </a:r>
          </a:p>
          <a:p>
            <a:pPr>
              <a:buNone/>
            </a:pPr>
            <a:r>
              <a:rPr lang="ru-RU" dirty="0" smtClean="0"/>
              <a:t>8) «паблицитный капитал» — имиджевый капитал, необходимый для оптимизации информационной среды базисного субъекта;</a:t>
            </a:r>
          </a:p>
          <a:p>
            <a:pPr>
              <a:buNone/>
            </a:pPr>
            <a:r>
              <a:rPr lang="ru-RU" dirty="0" smtClean="0"/>
              <a:t>9) автор текста — по отношению к авторству любой текст определяется как индивидуальный или коллективный. PR-текст является отражением корпоративной точки зрения, где авторы выражают корпоративное суждение или мнение</a:t>
            </a:r>
          </a:p>
          <a:p>
            <a:pPr>
              <a:buNone/>
            </a:pPr>
            <a:r>
              <a:rPr lang="ru-RU" dirty="0" smtClean="0"/>
              <a:t>10) нейтральность PR-текста — PR-текст не способствует реализации идей или товаров, но ориентируется на создание благоприятной коммуникативной среды вокруг различных идей или начинаний.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Типология жанров </a:t>
            </a:r>
            <a:r>
              <a:rPr lang="en-US" sz="3200" dirty="0" smtClean="0"/>
              <a:t>PR-</a:t>
            </a:r>
            <a:r>
              <a:rPr lang="ru-RU" sz="3200" dirty="0" smtClean="0"/>
              <a:t>текста</a:t>
            </a:r>
            <a:br>
              <a:rPr lang="ru-RU" sz="3200" dirty="0" smtClean="0"/>
            </a:br>
            <a:r>
              <a:rPr lang="ru-RU" sz="3200" dirty="0" smtClean="0"/>
              <a:t>(по А.Д. Кривононосову)</a:t>
            </a:r>
            <a:endParaRPr lang="ru-RU" sz="32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Первичные</a:t>
            </a:r>
          </a:p>
          <a:p>
            <a:pPr>
              <a:buFontTx/>
              <a:buChar char="-"/>
            </a:pPr>
            <a:r>
              <a:rPr lang="ru-RU" sz="2000" dirty="0" smtClean="0"/>
              <a:t>Анонс-, ньюс- (пост)-релиз;</a:t>
            </a:r>
          </a:p>
          <a:p>
            <a:pPr>
              <a:buFontTx/>
              <a:buChar char="-"/>
            </a:pPr>
            <a:r>
              <a:rPr lang="ru-RU" sz="2000" dirty="0" smtClean="0"/>
              <a:t>Приглашение, поздравление;</a:t>
            </a:r>
          </a:p>
          <a:p>
            <a:pPr>
              <a:buFontTx/>
              <a:buChar char="-"/>
            </a:pPr>
            <a:r>
              <a:rPr lang="ru-RU" sz="2000" dirty="0" smtClean="0"/>
              <a:t>Бекграундер;</a:t>
            </a:r>
          </a:p>
          <a:p>
            <a:pPr>
              <a:buFontTx/>
              <a:buChar char="-"/>
            </a:pPr>
            <a:r>
              <a:rPr lang="ru-RU" sz="2000" dirty="0" smtClean="0"/>
              <a:t>Лист вопросов-ответов;</a:t>
            </a:r>
          </a:p>
          <a:p>
            <a:pPr>
              <a:buFontTx/>
              <a:buChar char="-"/>
            </a:pPr>
            <a:r>
              <a:rPr lang="ru-RU" sz="2000" dirty="0" smtClean="0"/>
              <a:t>Факт-лист;</a:t>
            </a:r>
          </a:p>
          <a:p>
            <a:pPr>
              <a:buFontTx/>
              <a:buChar char="-"/>
            </a:pPr>
            <a:r>
              <a:rPr lang="ru-RU" sz="2000" dirty="0" smtClean="0"/>
              <a:t>Биография;</a:t>
            </a:r>
          </a:p>
          <a:p>
            <a:pPr>
              <a:buFontTx/>
              <a:buChar char="-"/>
            </a:pPr>
            <a:r>
              <a:rPr lang="ru-RU" sz="2000" dirty="0" smtClean="0"/>
              <a:t>Байлайнер;</a:t>
            </a:r>
          </a:p>
          <a:p>
            <a:pPr>
              <a:buFontTx/>
              <a:buChar char="-"/>
            </a:pPr>
            <a:r>
              <a:rPr lang="ru-RU" sz="2000" dirty="0" smtClean="0"/>
              <a:t>Заявление для СМИ;</a:t>
            </a:r>
          </a:p>
          <a:p>
            <a:pPr>
              <a:buFontTx/>
              <a:buChar char="-"/>
            </a:pPr>
            <a:r>
              <a:rPr lang="ru-RU" sz="2000" dirty="0" smtClean="0"/>
              <a:t>Пресс-кит;</a:t>
            </a:r>
          </a:p>
          <a:p>
            <a:pPr>
              <a:buFontTx/>
              <a:buChar char="-"/>
            </a:pPr>
            <a:r>
              <a:rPr lang="ru-RU" sz="2000" dirty="0" smtClean="0"/>
              <a:t>Брошюра, буклет, листовка;</a:t>
            </a:r>
          </a:p>
          <a:p>
            <a:pPr>
              <a:buFontTx/>
              <a:buChar char="-"/>
            </a:pPr>
            <a:r>
              <a:rPr lang="ru-RU" sz="2000" dirty="0" smtClean="0"/>
              <a:t>Ньюслеттер (корпор. издание)</a:t>
            </a:r>
          </a:p>
          <a:p>
            <a:pPr>
              <a:buFontTx/>
              <a:buChar char="-"/>
            </a:pPr>
            <a:endParaRPr lang="ru-RU" sz="2200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Вторичные</a:t>
            </a:r>
          </a:p>
          <a:p>
            <a:pPr>
              <a:buNone/>
            </a:pPr>
            <a:r>
              <a:rPr lang="ru-RU" dirty="0" smtClean="0"/>
              <a:t>- </a:t>
            </a:r>
            <a:r>
              <a:rPr lang="ru-RU" sz="2200" dirty="0" smtClean="0"/>
              <a:t>Имиджевая статья;</a:t>
            </a:r>
          </a:p>
          <a:p>
            <a:pPr>
              <a:buNone/>
            </a:pPr>
            <a:r>
              <a:rPr lang="ru-RU" sz="2200" dirty="0" smtClean="0"/>
              <a:t>- Имиджевое интервью;</a:t>
            </a:r>
          </a:p>
          <a:p>
            <a:pPr>
              <a:buNone/>
            </a:pPr>
            <a:r>
              <a:rPr lang="ru-RU" sz="2200" dirty="0" smtClean="0"/>
              <a:t>- Кейс-стори</a:t>
            </a:r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8" name="Рисунок 7" descr="http://www.boza-agency.com/pr/wp-content/uploads/Media-PR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3929066"/>
            <a:ext cx="335758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B6A232A06C4C843B3F96C4DEC1B1186" ma:contentTypeVersion="0" ma:contentTypeDescription="Создание документа." ma:contentTypeScope="" ma:versionID="b102913e76cf3ae6b673986418760d1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B45753A-7ACB-4F13-AD6C-32EF0C12AB53}"/>
</file>

<file path=customXml/itemProps2.xml><?xml version="1.0" encoding="utf-8"?>
<ds:datastoreItem xmlns:ds="http://schemas.openxmlformats.org/officeDocument/2006/customXml" ds:itemID="{FE377B68-7F4B-4293-A9AB-A282EE44E2F9}"/>
</file>

<file path=customXml/itemProps3.xml><?xml version="1.0" encoding="utf-8"?>
<ds:datastoreItem xmlns:ds="http://schemas.openxmlformats.org/officeDocument/2006/customXml" ds:itemID="{2E0C2DC5-7658-425F-91E8-6568A775F2A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659</TotalTime>
  <Words>1848</Words>
  <Application>Microsoft Office PowerPoint</Application>
  <PresentationFormat>Экран (4:3)</PresentationFormat>
  <Paragraphs>188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 PR-тексты – это один из самых эффективных инструментов для формирования положительного имиджа . Они позволяют стать ближе к целевой аудитории, вызвать у неё доверие и таким образом увеличить продажи. </vt:lpstr>
      <vt:lpstr>      «Public Relations» (связи с        общественностью)  В основе данного словосочетания находится слово "отношения". Соответственно в современной теории и практике под  PR понимается процесс установления доверительных взаимоотношений на основании своевременного и полного информирования. Сегодня связи с общественностью предполагают в первую очередь налаживание каналов коммуникации, по которым пойдет сообщение, подготовку сообщения с точки зрения целевой аудитории. Связи с общественностью предполагают прежде всего последовательную долгосрочную работу, нацеленную на создание и поддержание репутации компании или отдельно взятого человека как социально ответственного, т. е. исходящего из интересов общества, а не своих личных. </vt:lpstr>
      <vt:lpstr>     Понятие «PR текст»  Public Relations (связи с общественностью) – это процесс формирования определенного имиджа в конкретных социальных группах. Имидж может формироваться для чего угодно: товара, услуги, компании, персоналии и так далее. Соответственно, RP (имиджевые) тексты – это инструмент формирования конкретного образа (имиджа) среди читателей.  Чаще всего при создании  PR-текстов  требуется выявление положительных  образов(стабильность, надежность,  простота, качество и т.п.).   В любом случае, написание имиджевых  (PR) текстов – это всегда работа с умами,  НО НЕ кошельками аудитории. </vt:lpstr>
      <vt:lpstr>История PR-текстов </vt:lpstr>
      <vt:lpstr>Характеристики PR-текста </vt:lpstr>
      <vt:lpstr>Характеристики PR-текста </vt:lpstr>
      <vt:lpstr>Характеристики PR-текста </vt:lpstr>
      <vt:lpstr>Характеристики PR-текста </vt:lpstr>
      <vt:lpstr>Типология жанров PR-текста (по А.Д. Кривононосову)</vt:lpstr>
      <vt:lpstr>Жанровая классификация PR-текстов </vt:lpstr>
      <vt:lpstr>Пресс-релиз и приглашение.(Образец)</vt:lpstr>
      <vt:lpstr>Презентация PowerPoint</vt:lpstr>
      <vt:lpstr>Бэкграундер и лист вопросов-ответов (образец).</vt:lpstr>
      <vt:lpstr>Презентация PowerPoint</vt:lpstr>
      <vt:lpstr>Факт-лист и биография (Образец)</vt:lpstr>
      <vt:lpstr>Презентация PowerPoint</vt:lpstr>
      <vt:lpstr>Байлайнер и письмо (Образец).</vt:lpstr>
      <vt:lpstr>Комбинированные PR тексты и их жанры </vt:lpstr>
      <vt:lpstr>Пресс-кит ,буклет и проспект (Образец).</vt:lpstr>
      <vt:lpstr>Комбинированные PR тексты и их жанры </vt:lpstr>
      <vt:lpstr>Брошюра, ньюслеттер, листовка (Образец).</vt:lpstr>
      <vt:lpstr>Медиатексты </vt:lpstr>
      <vt:lpstr>Имиджевая статья и имиджевое интерьвью(Образец).</vt:lpstr>
      <vt:lpstr>Смежные PR тексты </vt:lpstr>
      <vt:lpstr>Резюме ,слоган, пресс-ревю (Образец).</vt:lpstr>
      <vt:lpstr>Вывод:</vt:lpstr>
      <vt:lpstr>Презентация PowerPoint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PR-тексты – это один из самых эффективных инструментов для формирования положительного имиджа компании. Они позволяют стать ближе к своей целевой аудитории, вызвать у неё доверие и таким образом увеличить продажи.</dc:title>
  <dc:creator>user</dc:creator>
  <cp:lastModifiedBy>FALCON</cp:lastModifiedBy>
  <cp:revision>74</cp:revision>
  <dcterms:created xsi:type="dcterms:W3CDTF">2016-11-30T15:55:58Z</dcterms:created>
  <dcterms:modified xsi:type="dcterms:W3CDTF">2017-03-09T16:48:48Z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0x010100BB6A232A06C4C843B3F96C4DEC1B1186</vt:lpwstr>
  </property>
</Properties>
</file>